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91" r:id="rId3"/>
    <p:sldId id="279" r:id="rId4"/>
    <p:sldId id="286" r:id="rId5"/>
    <p:sldId id="277" r:id="rId6"/>
    <p:sldId id="273" r:id="rId7"/>
    <p:sldId id="287" r:id="rId8"/>
    <p:sldId id="288" r:id="rId9"/>
    <p:sldId id="265" r:id="rId10"/>
    <p:sldId id="266" r:id="rId11"/>
    <p:sldId id="267" r:id="rId12"/>
    <p:sldId id="290" r:id="rId13"/>
    <p:sldId id="285" r:id="rId14"/>
    <p:sldId id="283" r:id="rId15"/>
    <p:sldId id="28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B5600B"/>
    <a:srgbClr val="FFFF99"/>
    <a:srgbClr val="FFCC00"/>
    <a:srgbClr val="1F9D40"/>
    <a:srgbClr val="156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03" autoAdjust="0"/>
  </p:normalViewPr>
  <p:slideViewPr>
    <p:cSldViewPr>
      <p:cViewPr varScale="1">
        <p:scale>
          <a:sx n="69" d="100"/>
          <a:sy n="69" d="100"/>
        </p:scale>
        <p:origin x="14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CED43B-4F47-4F38-BEB8-CEBDDBEBB5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321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38DDFF-1EE8-4B2C-A3D3-55525A1DB961}" type="datetimeFigureOut">
              <a:rPr lang="it-IT" smtClean="0"/>
              <a:pPr/>
              <a:t>30/11/2020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A6A8E5-14EE-4A05-8873-D07205DD027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n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L’attesa nella speranza </a:t>
            </a:r>
            <a:br>
              <a:rPr lang="it-IT" dirty="0" smtClean="0"/>
            </a:br>
            <a:r>
              <a:rPr lang="it-IT" i="1" cap="none" dirty="0" smtClean="0"/>
              <a:t>Tempo d’Avvento</a:t>
            </a:r>
            <a:endParaRPr lang="it-IT" i="1" cap="non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Il lezionario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370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Principi per la metodologia</a:t>
            </a:r>
            <a:endParaRPr lang="it-I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467600" cy="3096344"/>
          </a:xfrm>
        </p:spPr>
        <p:txBody>
          <a:bodyPr>
            <a:normAutofit/>
          </a:bodyPr>
          <a:lstStyle/>
          <a:p>
            <a:r>
              <a:rPr lang="it-IT" dirty="0" smtClean="0"/>
              <a:t>La priorità indiscussa del Vangelo </a:t>
            </a:r>
            <a:r>
              <a:rPr lang="it-IT" sz="2000" dirty="0" smtClean="0">
                <a:solidFill>
                  <a:srgbClr val="1F9D40"/>
                </a:solidFill>
              </a:rPr>
              <a:t>(OLM 13)</a:t>
            </a:r>
          </a:p>
          <a:p>
            <a:r>
              <a:rPr lang="it-IT" dirty="0" smtClean="0"/>
              <a:t>La lettura cristologica delle letture</a:t>
            </a:r>
          </a:p>
          <a:p>
            <a:pPr>
              <a:spcBef>
                <a:spcPts val="0"/>
              </a:spcBef>
              <a:buNone/>
            </a:pPr>
            <a:r>
              <a:rPr lang="it-IT" dirty="0" smtClean="0"/>
              <a:t>	</a:t>
            </a:r>
            <a:r>
              <a:rPr lang="it-IT" sz="2000" dirty="0" smtClean="0">
                <a:solidFill>
                  <a:srgbClr val="1F9D40"/>
                </a:solidFill>
              </a:rPr>
              <a:t>( </a:t>
            </a:r>
            <a:r>
              <a:rPr lang="it-IT" sz="2000" dirty="0" err="1" smtClean="0">
                <a:solidFill>
                  <a:srgbClr val="1F9D40"/>
                </a:solidFill>
              </a:rPr>
              <a:t>Lc</a:t>
            </a:r>
            <a:r>
              <a:rPr lang="it-IT" sz="2000" dirty="0" smtClean="0">
                <a:solidFill>
                  <a:srgbClr val="1F9D40"/>
                </a:solidFill>
              </a:rPr>
              <a:t> 24,27.44; </a:t>
            </a:r>
            <a:r>
              <a:rPr lang="it-IT" sz="2000" dirty="0" err="1" smtClean="0">
                <a:solidFill>
                  <a:srgbClr val="1F9D40"/>
                </a:solidFill>
              </a:rPr>
              <a:t>DV</a:t>
            </a:r>
            <a:r>
              <a:rPr lang="it-IT" sz="2000" dirty="0" smtClean="0">
                <a:solidFill>
                  <a:srgbClr val="1F9D40"/>
                </a:solidFill>
              </a:rPr>
              <a:t> 15; OLM 5.67)</a:t>
            </a:r>
          </a:p>
          <a:p>
            <a:r>
              <a:rPr lang="it-IT" dirty="0" smtClean="0"/>
              <a:t>La relazione tra la Prima Lettura e il Vangelo </a:t>
            </a:r>
            <a:r>
              <a:rPr lang="it-IT" sz="2000" dirty="0" smtClean="0">
                <a:solidFill>
                  <a:srgbClr val="00B050"/>
                </a:solidFill>
              </a:rPr>
              <a:t>(OLM 67.106 per il Tempo Pasquale 74.100)</a:t>
            </a:r>
          </a:p>
          <a:p>
            <a:r>
              <a:rPr lang="it-IT" dirty="0" smtClean="0"/>
              <a:t>La relazione tra la seconda lettura e il Vangelo </a:t>
            </a:r>
            <a:r>
              <a:rPr lang="it-IT" sz="2000" dirty="0" smtClean="0">
                <a:solidFill>
                  <a:srgbClr val="00B050"/>
                </a:solidFill>
              </a:rPr>
              <a:t>(OLM 67. 107 per il Tempo Pasquale 100)</a:t>
            </a:r>
          </a:p>
        </p:txBody>
      </p:sp>
      <p:sp>
        <p:nvSpPr>
          <p:cNvPr id="5" name="Rettangolo 4"/>
          <p:cNvSpPr/>
          <p:nvPr/>
        </p:nvSpPr>
        <p:spPr>
          <a:xfrm>
            <a:off x="251520" y="4437112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cap="small" dirty="0" smtClean="0">
                <a:solidFill>
                  <a:schemeClr val="accent1">
                    <a:lumMod val="75000"/>
                  </a:schemeClr>
                </a:solidFill>
              </a:rPr>
              <a:t>Ordine Ermeneutico: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Vangelo + </a:t>
            </a:r>
            <a:r>
              <a:rPr lang="it-IT" b="1" dirty="0" smtClean="0">
                <a:solidFill>
                  <a:srgbClr val="0070C0"/>
                </a:solidFill>
              </a:rPr>
              <a:t>canto </a:t>
            </a:r>
            <a:r>
              <a:rPr lang="it-IT" b="1" dirty="0" err="1" smtClean="0">
                <a:solidFill>
                  <a:srgbClr val="0070C0"/>
                </a:solidFill>
              </a:rPr>
              <a:t>interl</a:t>
            </a:r>
            <a:r>
              <a:rPr lang="it-IT" b="1" dirty="0" smtClean="0">
                <a:solidFill>
                  <a:srgbClr val="0070C0"/>
                </a:solidFill>
              </a:rPr>
              <a:t>.</a:t>
            </a:r>
            <a:r>
              <a:rPr lang="it-IT" b="1" dirty="0" smtClean="0"/>
              <a:t> + 1° lettura +</a:t>
            </a:r>
            <a:r>
              <a:rPr lang="it-IT" b="1" dirty="0" smtClean="0">
                <a:solidFill>
                  <a:srgbClr val="0070C0"/>
                </a:solidFill>
              </a:rPr>
              <a:t> canto </a:t>
            </a:r>
            <a:r>
              <a:rPr lang="it-IT" b="1" dirty="0" err="1" smtClean="0">
                <a:solidFill>
                  <a:srgbClr val="0070C0"/>
                </a:solidFill>
              </a:rPr>
              <a:t>interl</a:t>
            </a:r>
            <a:r>
              <a:rPr lang="it-IT" b="1" dirty="0" smtClean="0"/>
              <a:t>. + 2° lettura</a:t>
            </a:r>
            <a:br>
              <a:rPr lang="it-IT" b="1" dirty="0" smtClean="0"/>
            </a:b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dirty="0" smtClean="0"/>
              <a:t>           </a:t>
            </a:r>
            <a:r>
              <a:rPr lang="it-IT" b="1" dirty="0" smtClean="0">
                <a:solidFill>
                  <a:srgbClr val="0070C0"/>
                </a:solidFill>
              </a:rPr>
              <a:t>verso alleluiatico                    salmo responsoriale  </a:t>
            </a:r>
            <a:r>
              <a:rPr lang="it-IT" b="1" dirty="0" smtClean="0"/>
              <a:t>	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638132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chemeClr val="bg1">
                    <a:lumMod val="65000"/>
                  </a:schemeClr>
                </a:solidFill>
              </a:rPr>
              <a:t>Lectio			</a:t>
            </a:r>
            <a:r>
              <a:rPr lang="it-IT" i="1" dirty="0" err="1" smtClean="0">
                <a:solidFill>
                  <a:schemeClr val="bg1">
                    <a:lumMod val="65000"/>
                  </a:schemeClr>
                </a:solidFill>
              </a:rPr>
              <a:t>meditatio</a:t>
            </a:r>
            <a:r>
              <a:rPr lang="it-IT" dirty="0" smtClean="0"/>
              <a:t>			</a:t>
            </a:r>
            <a:r>
              <a:rPr lang="it-IT" i="1" dirty="0" err="1" smtClean="0">
                <a:solidFill>
                  <a:schemeClr val="bg1">
                    <a:lumMod val="65000"/>
                  </a:schemeClr>
                </a:solidFill>
              </a:rPr>
              <a:t>oratio-actio</a:t>
            </a:r>
            <a:endParaRPr lang="it-IT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>
                <a:solidFill>
                  <a:srgbClr val="1F9D40"/>
                </a:solidFill>
              </a:rPr>
              <a:t>Chiavi di lettura</a:t>
            </a:r>
            <a:endParaRPr lang="it-IT" dirty="0">
              <a:solidFill>
                <a:srgbClr val="1F9D4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565104"/>
          </a:xfrm>
        </p:spPr>
        <p:txBody>
          <a:bodyPr/>
          <a:lstStyle/>
          <a:p>
            <a:r>
              <a:rPr lang="it-IT" dirty="0" smtClean="0"/>
              <a:t>il "</a:t>
            </a:r>
            <a:r>
              <a:rPr lang="it-IT" b="1" dirty="0" smtClean="0"/>
              <a:t>titolo della pericope</a:t>
            </a:r>
            <a:r>
              <a:rPr lang="it-IT" dirty="0" smtClean="0"/>
              <a:t>” </a:t>
            </a:r>
            <a:r>
              <a:rPr lang="it-IT" dirty="0" smtClean="0">
                <a:solidFill>
                  <a:srgbClr val="1F9D40"/>
                </a:solidFill>
              </a:rPr>
              <a:t>(OLM 123)</a:t>
            </a:r>
          </a:p>
          <a:p>
            <a:r>
              <a:rPr lang="it-IT" dirty="0" smtClean="0"/>
              <a:t>Il “</a:t>
            </a:r>
            <a:r>
              <a:rPr lang="it-IT" b="1" dirty="0" smtClean="0"/>
              <a:t>versetto alleluiatico</a:t>
            </a:r>
            <a:r>
              <a:rPr lang="it-IT" dirty="0" smtClean="0">
                <a:solidFill>
                  <a:srgbClr val="1F9D40"/>
                </a:solidFill>
              </a:rPr>
              <a:t>” (OLM 90)</a:t>
            </a:r>
          </a:p>
          <a:p>
            <a:r>
              <a:rPr lang="it-IT" dirty="0" smtClean="0"/>
              <a:t>il “</a:t>
            </a:r>
            <a:r>
              <a:rPr lang="it-IT" b="1" dirty="0" smtClean="0"/>
              <a:t>Salmo</a:t>
            </a:r>
            <a:r>
              <a:rPr lang="it-IT" dirty="0" smtClean="0"/>
              <a:t>”</a:t>
            </a:r>
            <a:r>
              <a:rPr lang="it-IT" b="1" dirty="0" smtClean="0"/>
              <a:t>, </a:t>
            </a:r>
            <a:r>
              <a:rPr lang="it-IT" dirty="0" smtClean="0"/>
              <a:t>o “primo canto interlezionale” anch’esso ha concordanze tematiche con le letture </a:t>
            </a:r>
            <a:r>
              <a:rPr lang="it-IT" dirty="0" smtClean="0">
                <a:solidFill>
                  <a:srgbClr val="1F9D40"/>
                </a:solidFill>
              </a:rPr>
              <a:t>(OLM 19. 119).</a:t>
            </a:r>
          </a:p>
          <a:p>
            <a:pPr lvl="0"/>
            <a:r>
              <a:rPr lang="it-IT" dirty="0" smtClean="0"/>
              <a:t>La “</a:t>
            </a:r>
            <a:r>
              <a:rPr lang="it-IT" b="1" dirty="0" smtClean="0"/>
              <a:t>colletta</a:t>
            </a:r>
            <a:r>
              <a:rPr lang="it-IT" dirty="0" smtClean="0"/>
              <a:t>” del MR 2019, la più aderente alla Liturgia della Parola ne suggerisce una buona sintesi oltre a orientare l’invocazione giusta e completa alla comunità cristiana.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2"/>
            <a:ext cx="4843935" cy="3196952"/>
          </a:xfrm>
        </p:spPr>
      </p:pic>
      <p:pic>
        <p:nvPicPr>
          <p:cNvPr id="6" name="Picture 4" descr="1Lezion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6164">
            <a:off x="238676" y="-60712"/>
            <a:ext cx="36623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00473"/>
            <a:ext cx="5336887" cy="3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5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859338" y="404812"/>
            <a:ext cx="3683000" cy="738187"/>
          </a:xfrm>
        </p:spPr>
        <p:txBody>
          <a:bodyPr/>
          <a:lstStyle/>
          <a:p>
            <a:pPr algn="ctr"/>
            <a:r>
              <a:rPr lang="it-IT" altLang="it-IT" dirty="0">
                <a:solidFill>
                  <a:srgbClr val="FF3300"/>
                </a:solidFill>
                <a:latin typeface="Comic Sans MS" panose="030F0702030302020204" pitchFamily="66" charset="0"/>
              </a:rPr>
              <a:t>Marco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1125538"/>
            <a:ext cx="4546600" cy="5000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 dirty="0">
                <a:solidFill>
                  <a:srgbClr val="CC0000"/>
                </a:solidFill>
              </a:rPr>
              <a:t>Chi è?</a:t>
            </a:r>
          </a:p>
          <a:p>
            <a:pPr>
              <a:lnSpc>
                <a:spcPct val="90000"/>
              </a:lnSpc>
            </a:pPr>
            <a:r>
              <a:rPr lang="it-IT" altLang="it-IT" sz="2000" dirty="0">
                <a:solidFill>
                  <a:srgbClr val="333333"/>
                </a:solidFill>
              </a:rPr>
              <a:t>È identificato con Giovanni-Marco un discepolo di Gerusalemme che servì </a:t>
            </a:r>
            <a:r>
              <a:rPr lang="it-IT" altLang="it-IT" sz="2000" b="1" dirty="0">
                <a:solidFill>
                  <a:srgbClr val="333333"/>
                </a:solidFill>
              </a:rPr>
              <a:t>Paolo</a:t>
            </a:r>
            <a:r>
              <a:rPr lang="it-IT" altLang="it-IT" sz="2000" dirty="0">
                <a:solidFill>
                  <a:srgbClr val="333333"/>
                </a:solidFill>
              </a:rPr>
              <a:t> nell’apostolato, </a:t>
            </a:r>
            <a:r>
              <a:rPr lang="it-IT" altLang="it-IT" sz="2000" b="1" dirty="0">
                <a:solidFill>
                  <a:srgbClr val="333333"/>
                </a:solidFill>
              </a:rPr>
              <a:t>Barnaba suo cugino e Pietro</a:t>
            </a:r>
            <a:r>
              <a:rPr lang="it-IT" altLang="it-IT" sz="2000" dirty="0">
                <a:solidFill>
                  <a:srgbClr val="333333"/>
                </a:solidFill>
              </a:rPr>
              <a:t> del quale fu l’interprete a Roma. Mise per iscritto la catechesi orale dell’apostolo Pietro.  </a:t>
            </a:r>
          </a:p>
          <a:p>
            <a:pPr>
              <a:lnSpc>
                <a:spcPct val="90000"/>
              </a:lnSpc>
            </a:pPr>
            <a:r>
              <a:rPr lang="it-IT" altLang="it-IT" sz="2800" dirty="0">
                <a:solidFill>
                  <a:srgbClr val="CC0000"/>
                </a:solidFill>
              </a:rPr>
              <a:t>A chi scrive?</a:t>
            </a:r>
          </a:p>
          <a:p>
            <a:pPr>
              <a:lnSpc>
                <a:spcPct val="90000"/>
              </a:lnSpc>
            </a:pPr>
            <a:r>
              <a:rPr lang="it-IT" altLang="it-IT" sz="2000" dirty="0">
                <a:solidFill>
                  <a:srgbClr val="333333"/>
                </a:solidFill>
              </a:rPr>
              <a:t>Ai popoli pagani convertiti al cristianesimo </a:t>
            </a:r>
          </a:p>
          <a:p>
            <a:pPr>
              <a:lnSpc>
                <a:spcPct val="90000"/>
              </a:lnSpc>
            </a:pPr>
            <a:r>
              <a:rPr lang="it-IT" altLang="it-IT" sz="2800" i="1" dirty="0">
                <a:solidFill>
                  <a:srgbClr val="CC0000"/>
                </a:solidFill>
              </a:rPr>
              <a:t>Incipit</a:t>
            </a:r>
          </a:p>
          <a:p>
            <a:pPr>
              <a:lnSpc>
                <a:spcPct val="90000"/>
              </a:lnSpc>
            </a:pPr>
            <a:r>
              <a:rPr lang="it-IT" altLang="it-IT" sz="2000" i="1" dirty="0"/>
              <a:t>“Inizio del Vangelo di Gesù Cristo, Figlio di Dio” (Mc 1,1).</a:t>
            </a:r>
          </a:p>
        </p:txBody>
      </p:sp>
      <p:pic>
        <p:nvPicPr>
          <p:cNvPr id="33799" name="Picture 7" descr="marc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404813"/>
            <a:ext cx="3500437" cy="604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7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51425" cy="1143000"/>
          </a:xfrm>
        </p:spPr>
        <p:txBody>
          <a:bodyPr>
            <a:normAutofit fontScale="90000"/>
          </a:bodyPr>
          <a:lstStyle/>
          <a:p>
            <a:r>
              <a:rPr lang="it-IT" altLang="it-IT" sz="4000" dirty="0">
                <a:solidFill>
                  <a:srgbClr val="CC0000"/>
                </a:solidFill>
                <a:latin typeface="Comic Sans MS" panose="030F0702030302020204" pitchFamily="66" charset="0"/>
              </a:rPr>
              <a:t>Struttura del vangelo di </a:t>
            </a:r>
            <a:r>
              <a:rPr lang="it-IT" altLang="it-IT" dirty="0">
                <a:solidFill>
                  <a:srgbClr val="FF3300"/>
                </a:solidFill>
                <a:latin typeface="Comic Sans MS" panose="030F0702030302020204" pitchFamily="66" charset="0"/>
              </a:rPr>
              <a:t>Mc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19462" name="Arc 6"/>
          <p:cNvSpPr>
            <a:spLocks/>
          </p:cNvSpPr>
          <p:nvPr/>
        </p:nvSpPr>
        <p:spPr bwMode="auto">
          <a:xfrm rot="10522483" flipV="1">
            <a:off x="4284663" y="852488"/>
            <a:ext cx="3960812" cy="2936875"/>
          </a:xfrm>
          <a:custGeom>
            <a:avLst/>
            <a:gdLst>
              <a:gd name="G0" fmla="+- 0 0 0"/>
              <a:gd name="G1" fmla="+- 21484 0 0"/>
              <a:gd name="G2" fmla="+- 21600 0 0"/>
              <a:gd name="T0" fmla="*/ 2232 w 21600"/>
              <a:gd name="T1" fmla="*/ 0 h 21484"/>
              <a:gd name="T2" fmla="*/ 21600 w 21600"/>
              <a:gd name="T3" fmla="*/ 21484 h 21484"/>
              <a:gd name="T4" fmla="*/ 0 w 21600"/>
              <a:gd name="T5" fmla="*/ 21484 h 21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84" fill="none" extrusionOk="0">
                <a:moveTo>
                  <a:pt x="2232" y="-1"/>
                </a:moveTo>
                <a:cubicBezTo>
                  <a:pt x="13237" y="1143"/>
                  <a:pt x="21600" y="10418"/>
                  <a:pt x="21600" y="21484"/>
                </a:cubicBezTo>
              </a:path>
              <a:path w="21600" h="21484" stroke="0" extrusionOk="0">
                <a:moveTo>
                  <a:pt x="2232" y="-1"/>
                </a:moveTo>
                <a:cubicBezTo>
                  <a:pt x="13237" y="1143"/>
                  <a:pt x="21600" y="10418"/>
                  <a:pt x="21600" y="21484"/>
                </a:cubicBezTo>
                <a:lnTo>
                  <a:pt x="0" y="2148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3" name="Arc 7"/>
          <p:cNvSpPr>
            <a:spLocks/>
          </p:cNvSpPr>
          <p:nvPr/>
        </p:nvSpPr>
        <p:spPr bwMode="auto">
          <a:xfrm rot="10800000" flipV="1">
            <a:off x="533400" y="3932238"/>
            <a:ext cx="3895725" cy="2952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247"/>
              <a:gd name="T1" fmla="*/ 0 h 21600"/>
              <a:gd name="T2" fmla="*/ 21247 w 21247"/>
              <a:gd name="T3" fmla="*/ 17712 h 21600"/>
              <a:gd name="T4" fmla="*/ 0 w 2124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47" h="21600" fill="none" extrusionOk="0">
                <a:moveTo>
                  <a:pt x="0" y="0"/>
                </a:moveTo>
                <a:cubicBezTo>
                  <a:pt x="10429" y="0"/>
                  <a:pt x="19369" y="7452"/>
                  <a:pt x="21247" y="17711"/>
                </a:cubicBezTo>
              </a:path>
              <a:path w="21247" h="21600" stroke="0" extrusionOk="0">
                <a:moveTo>
                  <a:pt x="0" y="0"/>
                </a:moveTo>
                <a:cubicBezTo>
                  <a:pt x="10429" y="0"/>
                  <a:pt x="19369" y="7452"/>
                  <a:pt x="21247" y="1771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5" name="Arc 9"/>
          <p:cNvSpPr>
            <a:spLocks/>
          </p:cNvSpPr>
          <p:nvPr/>
        </p:nvSpPr>
        <p:spPr bwMode="auto">
          <a:xfrm rot="10497453" flipV="1">
            <a:off x="1476375" y="5661025"/>
            <a:ext cx="989013" cy="574675"/>
          </a:xfrm>
          <a:custGeom>
            <a:avLst/>
            <a:gdLst>
              <a:gd name="G0" fmla="+- 1225 0 0"/>
              <a:gd name="G1" fmla="+- 21600 0 0"/>
              <a:gd name="G2" fmla="+- 21600 0 0"/>
              <a:gd name="T0" fmla="*/ 0 w 22825"/>
              <a:gd name="T1" fmla="*/ 35 h 21600"/>
              <a:gd name="T2" fmla="*/ 22825 w 22825"/>
              <a:gd name="T3" fmla="*/ 21600 h 21600"/>
              <a:gd name="T4" fmla="*/ 1225 w 2282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825" h="21600" fill="none" extrusionOk="0">
                <a:moveTo>
                  <a:pt x="-1" y="34"/>
                </a:moveTo>
                <a:cubicBezTo>
                  <a:pt x="407" y="11"/>
                  <a:pt x="816" y="0"/>
                  <a:pt x="1225" y="0"/>
                </a:cubicBezTo>
                <a:cubicBezTo>
                  <a:pt x="13154" y="0"/>
                  <a:pt x="22825" y="9670"/>
                  <a:pt x="22825" y="21600"/>
                </a:cubicBezTo>
              </a:path>
              <a:path w="22825" h="21600" stroke="0" extrusionOk="0">
                <a:moveTo>
                  <a:pt x="-1" y="34"/>
                </a:moveTo>
                <a:cubicBezTo>
                  <a:pt x="407" y="11"/>
                  <a:pt x="816" y="0"/>
                  <a:pt x="1225" y="0"/>
                </a:cubicBezTo>
                <a:cubicBezTo>
                  <a:pt x="13154" y="0"/>
                  <a:pt x="22825" y="9670"/>
                  <a:pt x="22825" y="21600"/>
                </a:cubicBezTo>
                <a:lnTo>
                  <a:pt x="122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7" name="Arc 11"/>
          <p:cNvSpPr>
            <a:spLocks/>
          </p:cNvSpPr>
          <p:nvPr/>
        </p:nvSpPr>
        <p:spPr bwMode="auto">
          <a:xfrm rot="10687191" flipV="1">
            <a:off x="2484438" y="5013325"/>
            <a:ext cx="936625" cy="574675"/>
          </a:xfrm>
          <a:custGeom>
            <a:avLst/>
            <a:gdLst>
              <a:gd name="G0" fmla="+- 0 0 0"/>
              <a:gd name="G1" fmla="+- 21573 0 0"/>
              <a:gd name="G2" fmla="+- 21600 0 0"/>
              <a:gd name="T0" fmla="*/ 1076 w 21600"/>
              <a:gd name="T1" fmla="*/ 0 h 21573"/>
              <a:gd name="T2" fmla="*/ 21600 w 21600"/>
              <a:gd name="T3" fmla="*/ 21573 h 21573"/>
              <a:gd name="T4" fmla="*/ 0 w 21600"/>
              <a:gd name="T5" fmla="*/ 21573 h 2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3" fill="none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</a:path>
              <a:path w="21600" h="21573" stroke="0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lnTo>
                  <a:pt x="0" y="215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8" name="Arc 12"/>
          <p:cNvSpPr>
            <a:spLocks/>
          </p:cNvSpPr>
          <p:nvPr/>
        </p:nvSpPr>
        <p:spPr bwMode="auto">
          <a:xfrm rot="10953132" flipV="1">
            <a:off x="3419475" y="4365625"/>
            <a:ext cx="936625" cy="622300"/>
          </a:xfrm>
          <a:custGeom>
            <a:avLst/>
            <a:gdLst>
              <a:gd name="G0" fmla="+- 0 0 0"/>
              <a:gd name="G1" fmla="+- 21573 0 0"/>
              <a:gd name="G2" fmla="+- 21600 0 0"/>
              <a:gd name="T0" fmla="*/ 1076 w 21600"/>
              <a:gd name="T1" fmla="*/ 0 h 23382"/>
              <a:gd name="T2" fmla="*/ 21524 w 21600"/>
              <a:gd name="T3" fmla="*/ 23382 h 23382"/>
              <a:gd name="T4" fmla="*/ 0 w 21600"/>
              <a:gd name="T5" fmla="*/ 21573 h 23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382" fill="none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2176"/>
                  <a:pt x="21574" y="22780"/>
                  <a:pt x="21524" y="23382"/>
                </a:cubicBezTo>
              </a:path>
              <a:path w="21600" h="23382" stroke="0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2176"/>
                  <a:pt x="21574" y="22780"/>
                  <a:pt x="21524" y="23382"/>
                </a:cubicBezTo>
                <a:lnTo>
                  <a:pt x="0" y="215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9" name="Arc 13"/>
          <p:cNvSpPr>
            <a:spLocks/>
          </p:cNvSpPr>
          <p:nvPr/>
        </p:nvSpPr>
        <p:spPr bwMode="auto">
          <a:xfrm rot="10194906" flipV="1">
            <a:off x="4787900" y="3071813"/>
            <a:ext cx="936625" cy="571500"/>
          </a:xfrm>
          <a:custGeom>
            <a:avLst/>
            <a:gdLst>
              <a:gd name="G0" fmla="+- 0 0 0"/>
              <a:gd name="G1" fmla="+- 21492 0 0"/>
              <a:gd name="G2" fmla="+- 21600 0 0"/>
              <a:gd name="T0" fmla="*/ 2156 w 21600"/>
              <a:gd name="T1" fmla="*/ 0 h 21492"/>
              <a:gd name="T2" fmla="*/ 21600 w 21600"/>
              <a:gd name="T3" fmla="*/ 21492 h 21492"/>
              <a:gd name="T4" fmla="*/ 0 w 21600"/>
              <a:gd name="T5" fmla="*/ 21492 h 2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92" fill="none" extrusionOk="0">
                <a:moveTo>
                  <a:pt x="2156" y="-1"/>
                </a:moveTo>
                <a:cubicBezTo>
                  <a:pt x="13195" y="1107"/>
                  <a:pt x="21600" y="10397"/>
                  <a:pt x="21600" y="21492"/>
                </a:cubicBezTo>
              </a:path>
              <a:path w="21600" h="21492" stroke="0" extrusionOk="0">
                <a:moveTo>
                  <a:pt x="2156" y="-1"/>
                </a:moveTo>
                <a:cubicBezTo>
                  <a:pt x="13195" y="1107"/>
                  <a:pt x="21600" y="10397"/>
                  <a:pt x="21600" y="21492"/>
                </a:cubicBezTo>
                <a:lnTo>
                  <a:pt x="0" y="2149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70" name="Arc 14"/>
          <p:cNvSpPr>
            <a:spLocks/>
          </p:cNvSpPr>
          <p:nvPr/>
        </p:nvSpPr>
        <p:spPr bwMode="auto">
          <a:xfrm rot="10433077" flipV="1">
            <a:off x="5583238" y="2276475"/>
            <a:ext cx="936625" cy="668338"/>
          </a:xfrm>
          <a:custGeom>
            <a:avLst/>
            <a:gdLst>
              <a:gd name="G0" fmla="+- 0 0 0"/>
              <a:gd name="G1" fmla="+- 21573 0 0"/>
              <a:gd name="G2" fmla="+- 21600 0 0"/>
              <a:gd name="T0" fmla="*/ 1076 w 21600"/>
              <a:gd name="T1" fmla="*/ 0 h 25104"/>
              <a:gd name="T2" fmla="*/ 21309 w 21600"/>
              <a:gd name="T3" fmla="*/ 25104 h 25104"/>
              <a:gd name="T4" fmla="*/ 0 w 21600"/>
              <a:gd name="T5" fmla="*/ 21573 h 25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5104" fill="none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2755"/>
                  <a:pt x="21502" y="23936"/>
                  <a:pt x="21309" y="25104"/>
                </a:cubicBezTo>
              </a:path>
              <a:path w="21600" h="25104" stroke="0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2755"/>
                  <a:pt x="21502" y="23936"/>
                  <a:pt x="21309" y="25104"/>
                </a:cubicBezTo>
                <a:lnTo>
                  <a:pt x="0" y="215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71" name="Arc 15"/>
          <p:cNvSpPr>
            <a:spLocks/>
          </p:cNvSpPr>
          <p:nvPr/>
        </p:nvSpPr>
        <p:spPr bwMode="auto">
          <a:xfrm rot="10800555" flipV="1">
            <a:off x="6516688" y="1558925"/>
            <a:ext cx="936625" cy="590550"/>
          </a:xfrm>
          <a:custGeom>
            <a:avLst/>
            <a:gdLst>
              <a:gd name="G0" fmla="+- 0 0 0"/>
              <a:gd name="G1" fmla="+- 21573 0 0"/>
              <a:gd name="G2" fmla="+- 21600 0 0"/>
              <a:gd name="T0" fmla="*/ 1076 w 21600"/>
              <a:gd name="T1" fmla="*/ 0 h 22180"/>
              <a:gd name="T2" fmla="*/ 21591 w 21600"/>
              <a:gd name="T3" fmla="*/ 22180 h 22180"/>
              <a:gd name="T4" fmla="*/ 0 w 21600"/>
              <a:gd name="T5" fmla="*/ 21573 h 22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180" fill="none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1775"/>
                  <a:pt x="21597" y="21977"/>
                  <a:pt x="21591" y="22180"/>
                </a:cubicBezTo>
              </a:path>
              <a:path w="21600" h="22180" stroke="0" extrusionOk="0">
                <a:moveTo>
                  <a:pt x="1076" y="-1"/>
                </a:moveTo>
                <a:cubicBezTo>
                  <a:pt x="12572" y="573"/>
                  <a:pt x="21600" y="10061"/>
                  <a:pt x="21600" y="21573"/>
                </a:cubicBezTo>
                <a:cubicBezTo>
                  <a:pt x="21600" y="21775"/>
                  <a:pt x="21597" y="21977"/>
                  <a:pt x="21591" y="22180"/>
                </a:cubicBezTo>
                <a:lnTo>
                  <a:pt x="0" y="2157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31775" y="6329363"/>
            <a:ext cx="170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Cafarnao </a:t>
            </a:r>
            <a:r>
              <a:rPr lang="it-IT" altLang="it-IT" sz="1200" b="1"/>
              <a:t>1,21-28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2195513" y="3284538"/>
            <a:ext cx="20256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Cesarea di Filippo</a:t>
            </a:r>
          </a:p>
          <a:p>
            <a:r>
              <a:rPr lang="it-IT" altLang="it-IT" sz="1200"/>
              <a:t>             </a:t>
            </a:r>
            <a:r>
              <a:rPr lang="it-IT" altLang="it-IT" sz="1200" b="1"/>
              <a:t>8,27-30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7812088" y="476250"/>
            <a:ext cx="10223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Calvario</a:t>
            </a:r>
          </a:p>
          <a:p>
            <a:r>
              <a:rPr lang="it-IT" altLang="it-IT" sz="1200"/>
              <a:t>    </a:t>
            </a:r>
            <a:r>
              <a:rPr lang="it-IT" altLang="it-IT" sz="1200" b="1"/>
              <a:t>15,39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1958975" y="5705475"/>
            <a:ext cx="2725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4D4D4D"/>
                </a:solidFill>
              </a:rPr>
              <a:t>sezione delle controversie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059113" y="5157788"/>
            <a:ext cx="175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4D4D4D"/>
                </a:solidFill>
              </a:rPr>
              <a:t>sezione del lago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192588" y="4552950"/>
            <a:ext cx="1754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>
                <a:solidFill>
                  <a:srgbClr val="4D4D4D"/>
                </a:solidFill>
              </a:rPr>
              <a:t>sezione dei pani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695825" y="388143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CC0000"/>
                </a:solidFill>
              </a:rPr>
              <a:t>Professione di Pietro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343525" y="323215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4D4D4D"/>
                </a:solidFill>
              </a:rPr>
              <a:t>sezione del viaggio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6135688" y="2513013"/>
            <a:ext cx="216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4D4D4D"/>
                </a:solidFill>
              </a:rPr>
              <a:t>sezione del Tempio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804025" y="1700213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>
                <a:solidFill>
                  <a:srgbClr val="4D4D4D"/>
                </a:solidFill>
              </a:rPr>
              <a:t>sez. della passione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900113" y="5589588"/>
            <a:ext cx="741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/>
              <a:t>1,14-3,6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2103438" y="4746625"/>
            <a:ext cx="741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/>
              <a:t>3,7-6,6a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2987675" y="4221163"/>
            <a:ext cx="8350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/>
              <a:t>6,6b-8,30</a:t>
            </a: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4500563" y="2924175"/>
            <a:ext cx="785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000" b="1"/>
              <a:t>8,31-10,52</a:t>
            </a: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4932363" y="2205038"/>
            <a:ext cx="909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/>
              <a:t>11,1-13,27</a:t>
            </a:r>
          </a:p>
        </p:txBody>
      </p:sp>
      <p:sp>
        <p:nvSpPr>
          <p:cNvPr id="19489" name="Text Box 33"/>
          <p:cNvSpPr txBox="1">
            <a:spLocks noChangeArrowheads="1"/>
          </p:cNvSpPr>
          <p:nvPr/>
        </p:nvSpPr>
        <p:spPr bwMode="auto">
          <a:xfrm>
            <a:off x="5919788" y="1362075"/>
            <a:ext cx="11287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b="1"/>
              <a:t>13,28-16,1-20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5325443" y="5780088"/>
            <a:ext cx="34461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Progressiva scoperta </a:t>
            </a:r>
          </a:p>
          <a:p>
            <a:pPr algn="ctr"/>
            <a:r>
              <a:rPr lang="it-IT" alt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Dell’identità di Gesù come</a:t>
            </a:r>
          </a:p>
          <a:p>
            <a:pPr algn="ctr"/>
            <a:r>
              <a:rPr lang="it-IT" altLang="it-IT" dirty="0">
                <a:solidFill>
                  <a:srgbClr val="FF3300"/>
                </a:solidFill>
              </a:rPr>
              <a:t>Messia</a:t>
            </a:r>
            <a:r>
              <a:rPr lang="it-IT" altLang="it-IT" dirty="0">
                <a:solidFill>
                  <a:srgbClr val="3333CC"/>
                </a:solidFill>
              </a:rPr>
              <a:t>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(8) e </a:t>
            </a:r>
            <a:r>
              <a:rPr lang="it-IT" altLang="it-IT" dirty="0">
                <a:solidFill>
                  <a:srgbClr val="FF3300"/>
                </a:solidFill>
              </a:rPr>
              <a:t>Figlio di Dio</a:t>
            </a:r>
            <a:r>
              <a:rPr lang="it-IT" altLang="it-IT" dirty="0">
                <a:solidFill>
                  <a:srgbClr val="3333CC"/>
                </a:solidFill>
              </a:rPr>
              <a:t> 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(15)</a:t>
            </a:r>
          </a:p>
        </p:txBody>
      </p:sp>
      <p:sp>
        <p:nvSpPr>
          <p:cNvPr id="19491" name="Text Box 35"/>
          <p:cNvSpPr txBox="1">
            <a:spLocks noChangeArrowheads="1"/>
          </p:cNvSpPr>
          <p:nvPr/>
        </p:nvSpPr>
        <p:spPr bwMode="auto">
          <a:xfrm>
            <a:off x="684213" y="2060575"/>
            <a:ext cx="2532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i="1">
                <a:solidFill>
                  <a:srgbClr val="4D4D4D"/>
                </a:solidFill>
              </a:rPr>
              <a:t>Archi di tensione narrativa</a:t>
            </a:r>
          </a:p>
          <a:p>
            <a:r>
              <a:rPr lang="it-IT" altLang="it-IT" sz="1600" i="1">
                <a:solidFill>
                  <a:srgbClr val="4D4D4D"/>
                </a:solidFill>
              </a:rPr>
              <a:t>Con scene madri legate</a:t>
            </a:r>
          </a:p>
          <a:p>
            <a:r>
              <a:rPr lang="it-IT" altLang="it-IT" sz="1600" i="1">
                <a:solidFill>
                  <a:srgbClr val="4D4D4D"/>
                </a:solidFill>
              </a:rPr>
              <a:t>A luoghi</a:t>
            </a:r>
          </a:p>
        </p:txBody>
      </p:sp>
    </p:spTree>
    <p:extLst>
      <p:ext uri="{BB962C8B-B14F-4D97-AF65-F5344CB8AC3E}">
        <p14:creationId xmlns:p14="http://schemas.microsoft.com/office/powerpoint/2010/main" val="182115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5330952"/>
            <a:ext cx="6963544" cy="1143000"/>
          </a:xfrm>
        </p:spPr>
        <p:txBody>
          <a:bodyPr/>
          <a:lstStyle/>
          <a:p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Buon inizio dell’anno liturgico nell’attesa della sua venuta!</a:t>
            </a:r>
            <a:endParaRPr lang="it-I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6502808" cy="4873625"/>
          </a:xfrm>
        </p:spPr>
      </p:pic>
    </p:spTree>
    <p:extLst>
      <p:ext uri="{BB962C8B-B14F-4D97-AF65-F5344CB8AC3E}">
        <p14:creationId xmlns:p14="http://schemas.microsoft.com/office/powerpoint/2010/main" val="8869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308993"/>
            <a:ext cx="6894606" cy="48736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" y="2636911"/>
            <a:ext cx="5691483" cy="41589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06625" y="6237312"/>
            <a:ext cx="5220072" cy="408478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hlinkClick r:id="rId4"/>
              </a:rPr>
              <a:t>www.anno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bibilico</a:t>
            </a:r>
            <a:r>
              <a:rPr lang="it-IT" sz="2000" dirty="0" smtClean="0">
                <a:solidFill>
                  <a:srgbClr val="FF0000"/>
                </a:solidFill>
              </a:rPr>
              <a:t> di Famiglia paolina 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6430866"/>
              </p:ext>
            </p:extLst>
          </p:nvPr>
        </p:nvGraphicFramePr>
        <p:xfrm>
          <a:off x="-3" y="1"/>
          <a:ext cx="8748466" cy="6898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8685">
                  <a:extLst>
                    <a:ext uri="{9D8B030D-6E8A-4147-A177-3AD203B41FA5}">
                      <a16:colId xmlns:a16="http://schemas.microsoft.com/office/drawing/2014/main" val="4283761967"/>
                    </a:ext>
                  </a:extLst>
                </a:gridCol>
                <a:gridCol w="2155547">
                  <a:extLst>
                    <a:ext uri="{9D8B030D-6E8A-4147-A177-3AD203B41FA5}">
                      <a16:colId xmlns:a16="http://schemas.microsoft.com/office/drawing/2014/main" val="3912184737"/>
                    </a:ext>
                  </a:extLst>
                </a:gridCol>
                <a:gridCol w="2141987">
                  <a:extLst>
                    <a:ext uri="{9D8B030D-6E8A-4147-A177-3AD203B41FA5}">
                      <a16:colId xmlns:a16="http://schemas.microsoft.com/office/drawing/2014/main" val="1190608574"/>
                    </a:ext>
                  </a:extLst>
                </a:gridCol>
                <a:gridCol w="2232247">
                  <a:extLst>
                    <a:ext uri="{9D8B030D-6E8A-4147-A177-3AD203B41FA5}">
                      <a16:colId xmlns:a16="http://schemas.microsoft.com/office/drawing/2014/main" val="3582288206"/>
                    </a:ext>
                  </a:extLst>
                </a:gridCol>
              </a:tblGrid>
              <a:tr h="7807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rgbClr val="FF0000"/>
                          </a:solidFill>
                          <a:effectLst/>
                        </a:rPr>
                        <a:t>Domeniche 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 smtClean="0">
                          <a:solidFill>
                            <a:srgbClr val="FF0000"/>
                          </a:solidFill>
                          <a:effectLst/>
                        </a:rPr>
                        <a:t>Ciclo</a:t>
                      </a:r>
                      <a:r>
                        <a:rPr lang="it-IT" sz="1600" cap="small" baseline="0" dirty="0" smtClean="0">
                          <a:solidFill>
                            <a:srgbClr val="FF0000"/>
                          </a:solidFill>
                          <a:effectLst/>
                        </a:rPr>
                        <a:t> B</a:t>
                      </a:r>
                      <a:r>
                        <a:rPr lang="it-IT" sz="1600" cap="small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il profeta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l’apostolo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it-IT" sz="1600" cap="small" dirty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il vangelo</a:t>
                      </a:r>
                      <a:endParaRPr lang="it-IT" sz="16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extLst>
                  <a:ext uri="{0D108BD9-81ED-4DB2-BD59-A6C34878D82A}">
                    <a16:rowId xmlns:a16="http://schemas.microsoft.com/office/drawing/2014/main" val="862860332"/>
                  </a:ext>
                </a:extLst>
              </a:tr>
              <a:tr h="142412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I. Vigilante attesa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  del  Signore </a:t>
                      </a:r>
                      <a:endParaRPr lang="it-IT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B5600B"/>
                          </a:solidFill>
                          <a:effectLst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Se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Dio discendesse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</a:t>
                      </a:r>
                      <a:r>
                        <a:rPr lang="it-IT" sz="1600" b="1" dirty="0" smtClean="0">
                          <a:effectLst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 Is 63,16-19</a:t>
                      </a:r>
                      <a:r>
                        <a:rPr lang="it-IT" sz="1600" b="1" dirty="0">
                          <a:effectLst/>
                        </a:rPr>
                        <a:t>; </a:t>
                      </a:r>
                      <a:r>
                        <a:rPr lang="it-IT" sz="1600" b="1" dirty="0" smtClean="0">
                          <a:effectLst/>
                        </a:rPr>
                        <a:t>64,1-3-8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b="0" i="1" dirty="0" smtClean="0">
                          <a:effectLst/>
                        </a:rPr>
                        <a:t>    (supplica</a:t>
                      </a:r>
                      <a:r>
                        <a:rPr lang="it-IT" sz="1400" b="0" i="1" baseline="0" dirty="0" smtClean="0">
                          <a:effectLst/>
                        </a:rPr>
                        <a:t> collettiva)</a:t>
                      </a:r>
                      <a:endParaRPr lang="it-IT" sz="1400" b="0" i="1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Il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Giorno del Signore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     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       1Cor </a:t>
                      </a:r>
                      <a:r>
                        <a:rPr lang="it-IT" sz="1600" b="1" dirty="0">
                          <a:effectLst/>
                        </a:rPr>
                        <a:t>1,3-9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Vegliate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      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b="1" dirty="0">
                          <a:effectLst/>
                        </a:rPr>
                        <a:t>Mc 13,33-37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extLst>
                  <a:ext uri="{0D108BD9-81ED-4DB2-BD59-A6C34878D82A}">
                    <a16:rowId xmlns:a16="http://schemas.microsoft.com/office/drawing/2014/main" val="34015737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II. Ammonimenti </a:t>
                      </a:r>
                      <a:endParaRPr lang="it-IT" sz="16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  di </a:t>
                      </a:r>
                      <a:r>
                        <a:rPr lang="it-IT" sz="1600" b="1" spc="-2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Giovanni il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spc="-2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     battezzatore</a:t>
                      </a:r>
                      <a:endParaRPr lang="it-IT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it-IT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“preparate le vie!”</a:t>
                      </a:r>
                      <a:endParaRPr lang="it-IT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 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Ogni valle sia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  colmata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  </a:t>
                      </a:r>
                      <a:r>
                        <a:rPr lang="it-IT" sz="1600" b="1" dirty="0" err="1" smtClean="0">
                          <a:effectLst/>
                        </a:rPr>
                        <a:t>Is</a:t>
                      </a:r>
                      <a:r>
                        <a:rPr lang="it-IT" sz="1600" b="1" dirty="0" smtClean="0">
                          <a:effectLst/>
                        </a:rPr>
                        <a:t> 40,1-5.9-11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i="1" spc="-100" baseline="0" dirty="0" smtClean="0">
                          <a:effectLst/>
                        </a:rPr>
                        <a:t> </a:t>
                      </a:r>
                      <a:r>
                        <a:rPr lang="it-IT" sz="1400" i="1" spc="-100" baseline="0" dirty="0" smtClean="0">
                          <a:effectLst/>
                        </a:rPr>
                        <a:t>(annuncio della liberazione)</a:t>
                      </a:r>
                      <a:endParaRPr lang="it-IT" sz="1600" i="1" spc="-100" baseline="0" dirty="0" smtClean="0">
                        <a:effectLst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Cieli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nuovi e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terre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  nuove</a:t>
                      </a:r>
                      <a:endParaRPr lang="it-IT" sz="1600" dirty="0">
                        <a:solidFill>
                          <a:srgbClr val="76000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   </a:t>
                      </a:r>
                      <a:r>
                        <a:rPr lang="it-IT" sz="1600" b="1" dirty="0" smtClean="0">
                          <a:effectLst/>
                        </a:rPr>
                        <a:t>2Pt </a:t>
                      </a:r>
                      <a:r>
                        <a:rPr lang="it-IT" sz="1600" b="1" dirty="0">
                          <a:effectLst/>
                        </a:rPr>
                        <a:t>3,8-14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Preparate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la via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     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  </a:t>
                      </a:r>
                      <a:r>
                        <a:rPr lang="it-IT" sz="1600" b="1" dirty="0" smtClean="0">
                          <a:effectLst/>
                        </a:rPr>
                        <a:t>Mc </a:t>
                      </a:r>
                      <a:r>
                        <a:rPr lang="it-IT" sz="1600" b="1" dirty="0">
                          <a:effectLst/>
                        </a:rPr>
                        <a:t>1,1-8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extLst>
                  <a:ext uri="{0D108BD9-81ED-4DB2-BD59-A6C34878D82A}">
                    <a16:rowId xmlns:a16="http://schemas.microsoft.com/office/drawing/2014/main" val="1132499324"/>
                  </a:ext>
                </a:extLst>
              </a:tr>
              <a:tr h="1561480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III. Presenza dei </a:t>
                      </a:r>
                      <a:endParaRPr lang="it-IT" sz="16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tempi messianici</a:t>
                      </a: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  <a:endParaRPr lang="it-IT" sz="16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     Gioia</a:t>
                      </a: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!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aseline="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La Buona Novella 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    ai poveri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effectLst/>
                        </a:rPr>
                        <a:t>      </a:t>
                      </a:r>
                      <a:r>
                        <a:rPr lang="it-IT" sz="1600" b="1" dirty="0" err="1" smtClean="0">
                          <a:effectLst/>
                        </a:rPr>
                        <a:t>Is</a:t>
                      </a:r>
                      <a:r>
                        <a:rPr lang="it-IT" sz="1600" b="1" dirty="0" smtClean="0">
                          <a:effectLst/>
                        </a:rPr>
                        <a:t> 61,1-2a.10-11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spc="-100" baseline="0" dirty="0" smtClean="0">
                          <a:effectLst/>
                        </a:rPr>
                        <a:t> </a:t>
                      </a:r>
                      <a:r>
                        <a:rPr lang="it-IT" sz="1400" i="1" spc="-100" baseline="0" dirty="0" smtClean="0">
                          <a:effectLst/>
                        </a:rPr>
                        <a:t>(vocazione del profeta messia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400" i="1" spc="-100" baseline="0" dirty="0" smtClean="0">
                          <a:effectLst/>
                        </a:rPr>
                        <a:t>    con ringraziamento)</a:t>
                      </a: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Gioia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per la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venuta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del Signore</a:t>
                      </a:r>
                      <a:endParaRPr lang="it-IT" sz="1600" dirty="0">
                        <a:solidFill>
                          <a:srgbClr val="76000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     1Ts 5,16-24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Il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Cristo in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mezzo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a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noi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 </a:t>
                      </a:r>
                      <a:r>
                        <a:rPr lang="it-IT" sz="1600" b="1" dirty="0" smtClean="0">
                          <a:effectLst/>
                        </a:rPr>
                        <a:t>Gv </a:t>
                      </a:r>
                      <a:r>
                        <a:rPr lang="it-IT" sz="1600" b="1" dirty="0">
                          <a:effectLst/>
                        </a:rPr>
                        <a:t>1,6-8.19-28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extLst>
                  <a:ext uri="{0D108BD9-81ED-4DB2-BD59-A6C34878D82A}">
                    <a16:rowId xmlns:a16="http://schemas.microsoft.com/office/drawing/2014/main" val="2184291548"/>
                  </a:ext>
                </a:extLst>
              </a:tr>
              <a:tr h="1653067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IV. L’incarnazione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      del Verbo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16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La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tua casa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sarà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salda per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sempre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baseline="0" dirty="0" smtClean="0">
                          <a:effectLst/>
                        </a:rPr>
                        <a:t>  </a:t>
                      </a:r>
                      <a:r>
                        <a:rPr lang="it-IT" sz="1600" b="1" dirty="0" smtClean="0">
                          <a:effectLst/>
                        </a:rPr>
                        <a:t>2Sam </a:t>
                      </a:r>
                      <a:r>
                        <a:rPr lang="it-IT" sz="1600" b="1" dirty="0">
                          <a:effectLst/>
                        </a:rPr>
                        <a:t>7,1-5.8b-16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 </a:t>
                      </a:r>
                      <a:r>
                        <a:rPr lang="it-IT" sz="1600" b="1" dirty="0" smtClean="0">
                          <a:effectLst/>
                        </a:rPr>
                        <a:t>  </a:t>
                      </a:r>
                      <a:r>
                        <a:rPr lang="it-IT" sz="1400" b="0" i="1" dirty="0" smtClean="0">
                          <a:effectLst/>
                        </a:rPr>
                        <a:t>(profezia di Natan)</a:t>
                      </a:r>
                      <a:endParaRPr lang="it-IT" sz="16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Il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mistero rivelato </a:t>
                      </a:r>
                      <a:endParaRPr lang="it-IT" sz="1600" dirty="0" smtClean="0">
                        <a:solidFill>
                          <a:srgbClr val="760000"/>
                        </a:solidFill>
                        <a:effectLst/>
                      </a:endParaRP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 a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tutti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   </a:t>
                      </a:r>
                      <a:r>
                        <a:rPr lang="it-IT" sz="1600" b="1" dirty="0" err="1" smtClean="0">
                          <a:effectLst/>
                        </a:rPr>
                        <a:t>Rm</a:t>
                      </a:r>
                      <a:r>
                        <a:rPr lang="it-IT" sz="1600" b="1" dirty="0" smtClean="0">
                          <a:effectLst/>
                        </a:rPr>
                        <a:t> </a:t>
                      </a:r>
                      <a:r>
                        <a:rPr lang="it-IT" sz="1600" b="1" dirty="0">
                          <a:effectLst/>
                        </a:rPr>
                        <a:t>16,25-27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</a:p>
                  </a:txBody>
                  <a:tcPr marL="28092" marR="28092" marT="0" marB="0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 </a:t>
                      </a:r>
                      <a:endParaRPr lang="it-IT" sz="1600" dirty="0" smtClean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L’annuncio </a:t>
                      </a:r>
                    </a:p>
                    <a:p>
                      <a:pPr hangingPunct="0">
                        <a:spcAft>
                          <a:spcPts val="300"/>
                        </a:spcAft>
                      </a:pPr>
                      <a:r>
                        <a:rPr lang="it-IT" sz="1600" dirty="0" smtClean="0">
                          <a:solidFill>
                            <a:srgbClr val="760000"/>
                          </a:solidFill>
                          <a:effectLst/>
                        </a:rPr>
                        <a:t>   a </a:t>
                      </a:r>
                      <a:r>
                        <a:rPr lang="it-IT" sz="1600" dirty="0">
                          <a:solidFill>
                            <a:srgbClr val="760000"/>
                          </a:solidFill>
                          <a:effectLst/>
                        </a:rPr>
                        <a:t>Maria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  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b="1" dirty="0">
                          <a:effectLst/>
                        </a:rPr>
                        <a:t>Lc </a:t>
                      </a:r>
                      <a:r>
                        <a:rPr lang="it-IT" sz="1600" b="1" dirty="0" smtClean="0">
                          <a:effectLst/>
                        </a:rPr>
                        <a:t>1,26-38</a:t>
                      </a:r>
                      <a:endParaRPr lang="it-IT" sz="1600" b="1" dirty="0">
                        <a:effectLst/>
                      </a:endParaRPr>
                    </a:p>
                  </a:txBody>
                  <a:tcPr marL="28092" marR="28092" marT="0" marB="0"/>
                </a:tc>
                <a:extLst>
                  <a:ext uri="{0D108BD9-81ED-4DB2-BD59-A6C34878D82A}">
                    <a16:rowId xmlns:a16="http://schemas.microsoft.com/office/drawing/2014/main" val="128862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1"/>
                </a:solidFill>
              </a:rPr>
              <a:t>Caratteristiche dell’avvento: </a:t>
            </a:r>
            <a:br>
              <a:rPr lang="it-IT" sz="2800" dirty="0" smtClean="0">
                <a:solidFill>
                  <a:schemeClr val="accent1"/>
                </a:solidFill>
              </a:rPr>
            </a:br>
            <a:r>
              <a:rPr lang="it-IT" sz="28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it-IT" sz="2800" dirty="0" smtClean="0"/>
              <a:t>venuta escatologico del Signore</a:t>
            </a:r>
            <a:br>
              <a:rPr lang="it-IT" sz="2800" dirty="0" smtClean="0"/>
            </a:br>
            <a:r>
              <a:rPr lang="it-IT" sz="2800" dirty="0" smtClean="0"/>
              <a:t>- periodo d’inizio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191000" y="1844824"/>
            <a:ext cx="3168352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700" dirty="0" smtClean="0"/>
              <a:t>Il </a:t>
            </a:r>
            <a:r>
              <a:rPr lang="it-IT" sz="1700" dirty="0"/>
              <a:t>Figlio dell'Altissimo</a:t>
            </a:r>
            <a:br>
              <a:rPr lang="it-IT" sz="1700" dirty="0"/>
            </a:br>
            <a:r>
              <a:rPr lang="it-IT" sz="1700" b="1" dirty="0"/>
              <a:t>s'immerge nel Giordano,</a:t>
            </a:r>
            <a:br>
              <a:rPr lang="it-IT" sz="1700" b="1" dirty="0"/>
            </a:br>
            <a:r>
              <a:rPr lang="it-IT" sz="1700" dirty="0"/>
              <a:t>l'Agnello senza macchia</a:t>
            </a:r>
            <a:br>
              <a:rPr lang="it-IT" sz="1700" dirty="0"/>
            </a:br>
            <a:r>
              <a:rPr lang="it-IT" sz="1700" dirty="0"/>
              <a:t>lava le nostre colpe</a:t>
            </a:r>
            <a:r>
              <a:rPr lang="it-IT" sz="1700" dirty="0" smtClean="0"/>
              <a:t>.</a:t>
            </a:r>
          </a:p>
          <a:p>
            <a:pPr marL="0" indent="0">
              <a:buNone/>
            </a:pPr>
            <a:r>
              <a:rPr lang="it-IT" sz="1700" dirty="0"/>
              <a:t/>
            </a:r>
            <a:br>
              <a:rPr lang="it-IT" sz="1700" dirty="0"/>
            </a:br>
            <a:r>
              <a:rPr lang="it-IT" sz="1700" b="1" dirty="0"/>
              <a:t>Nuovo prodigio, a Cana:</a:t>
            </a:r>
            <a:br>
              <a:rPr lang="it-IT" sz="1700" b="1" dirty="0"/>
            </a:br>
            <a:r>
              <a:rPr lang="it-IT" sz="1700" dirty="0" err="1"/>
              <a:t>versan</a:t>
            </a:r>
            <a:r>
              <a:rPr lang="it-IT" sz="1700" dirty="0"/>
              <a:t> vino le anfore,</a:t>
            </a:r>
            <a:br>
              <a:rPr lang="it-IT" sz="1700" dirty="0"/>
            </a:br>
            <a:r>
              <a:rPr lang="it-IT" sz="1700" dirty="0"/>
              <a:t>si arrossano le acque,</a:t>
            </a:r>
            <a:br>
              <a:rPr lang="it-IT" sz="1700" dirty="0"/>
            </a:br>
            <a:r>
              <a:rPr lang="it-IT" sz="1700" dirty="0"/>
              <a:t>mutando la natura</a:t>
            </a:r>
            <a:r>
              <a:rPr lang="it-IT" sz="1700" dirty="0" smtClean="0"/>
              <a:t>.</a:t>
            </a:r>
          </a:p>
          <a:p>
            <a:pPr marL="0" indent="0">
              <a:buNone/>
            </a:pPr>
            <a:r>
              <a:rPr lang="it-IT" sz="1700" dirty="0"/>
              <a:t/>
            </a:r>
            <a:br>
              <a:rPr lang="it-IT" sz="1700" dirty="0"/>
            </a:br>
            <a:r>
              <a:rPr lang="it-IT" sz="1700" dirty="0"/>
              <a:t>A te sia gloria, o Cristo,</a:t>
            </a:r>
            <a:br>
              <a:rPr lang="it-IT" sz="1700" dirty="0"/>
            </a:br>
            <a:r>
              <a:rPr lang="it-IT" sz="1700" b="1" dirty="0"/>
              <a:t>che ti sveli alle genti,</a:t>
            </a:r>
            <a:br>
              <a:rPr lang="it-IT" sz="1700" b="1" dirty="0"/>
            </a:br>
            <a:r>
              <a:rPr lang="it-IT" sz="1700" dirty="0"/>
              <a:t>al Padre e al Santo Spirito</a:t>
            </a:r>
            <a:br>
              <a:rPr lang="it-IT" sz="1700" dirty="0"/>
            </a:br>
            <a:r>
              <a:rPr lang="it-IT" sz="1700" dirty="0"/>
              <a:t>nei secoli dei secoli. </a:t>
            </a:r>
            <a:r>
              <a:rPr lang="it-IT" sz="1700" dirty="0" smtClean="0"/>
              <a:t>Amen</a:t>
            </a:r>
            <a:endParaRPr lang="it-IT" sz="17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5232" y="2276872"/>
            <a:ext cx="3250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Perché temi, </a:t>
            </a:r>
            <a:r>
              <a:rPr lang="it-IT" b="1" dirty="0"/>
              <a:t>Erode</a:t>
            </a:r>
            <a:r>
              <a:rPr lang="it-IT" dirty="0"/>
              <a:t>,</a:t>
            </a:r>
            <a:br>
              <a:rPr lang="it-IT" dirty="0"/>
            </a:br>
            <a:r>
              <a:rPr lang="it-IT" dirty="0"/>
              <a:t>il Signore che viene?</a:t>
            </a:r>
            <a:br>
              <a:rPr lang="it-IT" dirty="0"/>
            </a:br>
            <a:r>
              <a:rPr lang="it-IT" dirty="0"/>
              <a:t>Non toglie i regni umani,</a:t>
            </a:r>
            <a:br>
              <a:rPr lang="it-IT" dirty="0"/>
            </a:br>
            <a:r>
              <a:rPr lang="it-IT" dirty="0"/>
              <a:t>chi dà il regno dei cieli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b="1" dirty="0"/>
              <a:t>I Magi vanno a </a:t>
            </a:r>
            <a:r>
              <a:rPr lang="it-IT" b="1" dirty="0" err="1"/>
              <a:t>Betlem</a:t>
            </a:r>
            <a:r>
              <a:rPr lang="it-IT" dirty="0"/>
              <a:t/>
            </a:r>
            <a:br>
              <a:rPr lang="it-IT" dirty="0"/>
            </a:br>
            <a:r>
              <a:rPr lang="it-IT" dirty="0"/>
              <a:t>e la stella li guida:</a:t>
            </a:r>
            <a:br>
              <a:rPr lang="it-IT" dirty="0"/>
            </a:br>
            <a:r>
              <a:rPr lang="it-IT" dirty="0"/>
              <a:t>nella sua luce amica</a:t>
            </a:r>
            <a:br>
              <a:rPr lang="it-IT" dirty="0"/>
            </a:br>
            <a:r>
              <a:rPr lang="it-IT" dirty="0" err="1"/>
              <a:t>cercan</a:t>
            </a:r>
            <a:r>
              <a:rPr lang="it-IT" dirty="0"/>
              <a:t> la vera luce.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1600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osaico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53050" cy="685800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624736" cy="6658241"/>
          </a:xfrm>
        </p:spPr>
        <p:txBody>
          <a:bodyPr>
            <a:normAutofit/>
          </a:bodyPr>
          <a:lstStyle/>
          <a:p>
            <a:r>
              <a:rPr lang="it-IT" sz="2800" cap="none" dirty="0" smtClean="0">
                <a:solidFill>
                  <a:srgbClr val="FFFF00"/>
                </a:solidFill>
              </a:rPr>
              <a:t>Cristo al suo primo avvento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nell’unità della nostra natura umana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portò a compimento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la promessa antica,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e ci aprì la via dell’eterna salvezza.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>
                <a:solidFill>
                  <a:srgbClr val="FFFF00"/>
                </a:solidFill>
              </a:rPr>
              <a:t/>
            </a:r>
            <a:br>
              <a:rPr lang="it-IT" sz="2800" cap="none" dirty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Verrà di nuovo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nello splendore della gloria,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e ci chiamerà a possedere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il regno promesso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che ora osiamo sperare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vigilanti nell’attesa. </a:t>
            </a:r>
            <a:br>
              <a:rPr lang="it-IT" sz="2800" cap="none" dirty="0" smtClean="0">
                <a:solidFill>
                  <a:srgbClr val="FFFF00"/>
                </a:solidFill>
              </a:rPr>
            </a:br>
            <a:r>
              <a:rPr lang="it-IT" sz="1600" i="1" cap="none" dirty="0" smtClean="0">
                <a:solidFill>
                  <a:srgbClr val="FFFF00"/>
                </a:solidFill>
              </a:rPr>
              <a:t>(prefazio di Avvento I)</a:t>
            </a:r>
            <a:br>
              <a:rPr lang="it-IT" sz="1600" i="1" cap="none" dirty="0" smtClean="0">
                <a:solidFill>
                  <a:srgbClr val="FFFF00"/>
                </a:solidFill>
              </a:rPr>
            </a:br>
            <a:r>
              <a:rPr lang="it-IT" sz="1600" i="1" cap="none" dirty="0">
                <a:solidFill>
                  <a:srgbClr val="FFFF00"/>
                </a:solidFill>
              </a:rPr>
              <a:t/>
            </a:r>
            <a:br>
              <a:rPr lang="it-IT" sz="1600" i="1" cap="none" dirty="0">
                <a:solidFill>
                  <a:srgbClr val="FFFF00"/>
                </a:solidFill>
              </a:rPr>
            </a:br>
            <a:r>
              <a:rPr lang="it-IT" sz="2800" cap="none" dirty="0" smtClean="0">
                <a:solidFill>
                  <a:srgbClr val="FFFF00"/>
                </a:solidFill>
              </a:rPr>
              <a:t> </a:t>
            </a:r>
            <a:endParaRPr lang="it-IT" sz="2500" cap="non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0"/>
            <a:ext cx="4320480" cy="6858000"/>
          </a:xfrm>
        </p:spPr>
        <p:txBody>
          <a:bodyPr>
            <a:noAutofit/>
          </a:bodyPr>
          <a:lstStyle/>
          <a:p>
            <a:pPr lvl="0"/>
            <a:r>
              <a:rPr lang="it-IT" sz="2400" cap="none" dirty="0">
                <a:solidFill>
                  <a:srgbClr val="B5600B"/>
                </a:solidFill>
              </a:rPr>
              <a:t>Tu ci hai nascosto il giorno e l'ora, in cui il Cristo tuo Figlio, Signore e giudice della storia, apparirà sulle nubi del cielo rivestito di potenza e di splendore. In quel giorno tremendo e glorioso passerà il mondo presente e sorgeranno cieli nuovi e terra nuova</a:t>
            </a:r>
            <a:r>
              <a:rPr lang="it-IT" sz="2400" cap="none" dirty="0" smtClean="0">
                <a:solidFill>
                  <a:srgbClr val="B5600B"/>
                </a:solidFill>
              </a:rPr>
              <a:t>.</a:t>
            </a:r>
            <a:br>
              <a:rPr lang="it-IT" sz="2400" cap="none" dirty="0" smtClean="0">
                <a:solidFill>
                  <a:srgbClr val="B5600B"/>
                </a:solidFill>
              </a:rPr>
            </a:br>
            <a:r>
              <a:rPr lang="it-IT" sz="1600" cap="none" dirty="0">
                <a:solidFill>
                  <a:srgbClr val="B5600B"/>
                </a:solidFill>
              </a:rPr>
              <a:t/>
            </a:r>
            <a:br>
              <a:rPr lang="it-IT" sz="1600" cap="none" dirty="0">
                <a:solidFill>
                  <a:srgbClr val="B5600B"/>
                </a:solidFill>
              </a:rPr>
            </a:br>
            <a:r>
              <a:rPr lang="it-IT" sz="2400" cap="none" dirty="0">
                <a:solidFill>
                  <a:srgbClr val="B5600B"/>
                </a:solidFill>
              </a:rPr>
              <a:t>Ora Egli viene incontro a noi in ogni uomo e in ogni tempo, perché lo accogliamo nella fede e testimoniamo nell’amore la beata speranza del suo regno.</a:t>
            </a:r>
            <a:r>
              <a:rPr lang="it-IT" sz="3600" cap="none" dirty="0">
                <a:solidFill>
                  <a:srgbClr val="B5600B"/>
                </a:solidFill>
              </a:rPr>
              <a:t/>
            </a:r>
            <a:br>
              <a:rPr lang="it-IT" sz="3600" cap="none" dirty="0">
                <a:solidFill>
                  <a:srgbClr val="B5600B"/>
                </a:solidFill>
              </a:rPr>
            </a:br>
            <a:r>
              <a:rPr lang="it-IT" sz="3200" cap="none" dirty="0" smtClean="0">
                <a:solidFill>
                  <a:srgbClr val="B5600B"/>
                </a:solidFill>
              </a:rPr>
              <a:t>                    </a:t>
            </a:r>
            <a:r>
              <a:rPr lang="it-IT" sz="1200" i="1" cap="none" dirty="0" smtClean="0">
                <a:solidFill>
                  <a:srgbClr val="B5600B"/>
                </a:solidFill>
              </a:rPr>
              <a:t>(p</a:t>
            </a:r>
            <a:r>
              <a:rPr lang="it-IT" sz="1400" i="1" cap="none" dirty="0" smtClean="0">
                <a:solidFill>
                  <a:srgbClr val="B5600B"/>
                </a:solidFill>
              </a:rPr>
              <a:t>refazio d’Avvento II)</a:t>
            </a:r>
            <a:endParaRPr lang="it-IT" sz="1100" i="1" cap="none" dirty="0">
              <a:solidFill>
                <a:srgbClr val="B5600B"/>
              </a:solidFill>
            </a:endParaRPr>
          </a:p>
        </p:txBody>
      </p:sp>
      <p:pic>
        <p:nvPicPr>
          <p:cNvPr id="4" name="Segnaposto contenuto 3" descr="mosaico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87824" cy="6858000"/>
          </a:xfrm>
        </p:spPr>
      </p:pic>
      <p:pic>
        <p:nvPicPr>
          <p:cNvPr id="1026" name="Picture 2" descr="C:\Users\Piera\Pictures\mosaico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467600" cy="850106"/>
          </a:xfrm>
        </p:spPr>
        <p:txBody>
          <a:bodyPr/>
          <a:lstStyle/>
          <a:p>
            <a:r>
              <a:rPr lang="it-IT" dirty="0" err="1" smtClean="0">
                <a:solidFill>
                  <a:schemeClr val="accent1"/>
                </a:solidFill>
              </a:rPr>
              <a:t>Maràna-tha</a:t>
            </a:r>
            <a:r>
              <a:rPr lang="it-IT" dirty="0" smtClean="0">
                <a:solidFill>
                  <a:schemeClr val="accent1"/>
                </a:solidFill>
              </a:rPr>
              <a:t>! Vieni Signore Gesù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7467600" cy="4269088"/>
          </a:xfrm>
        </p:spPr>
        <p:txBody>
          <a:bodyPr/>
          <a:lstStyle/>
          <a:p>
            <a:r>
              <a:rPr lang="it-IT" dirty="0"/>
              <a:t>Questo tempo liturgico è essenzialmente </a:t>
            </a:r>
            <a:r>
              <a:rPr lang="it-IT" b="1" dirty="0"/>
              <a:t>celebrazione del mistero della venuta del Signore</a:t>
            </a:r>
            <a:r>
              <a:rPr lang="it-IT" b="1" dirty="0" smtClean="0"/>
              <a:t>.</a:t>
            </a:r>
            <a:endParaRPr lang="it-IT" dirty="0" smtClean="0"/>
          </a:p>
          <a:p>
            <a:r>
              <a:rPr lang="it-IT" dirty="0" smtClean="0"/>
              <a:t>La Chiesa nel </a:t>
            </a:r>
            <a:r>
              <a:rPr lang="it-IT" dirty="0"/>
              <a:t>suo pellegrinaggio terreno, vive continuamente la tensione del </a:t>
            </a:r>
            <a:r>
              <a:rPr lang="it-IT" b="1" i="1" dirty="0"/>
              <a:t>già </a:t>
            </a:r>
            <a:r>
              <a:rPr lang="it-IT" b="1" dirty="0" smtClean="0"/>
              <a:t>e </a:t>
            </a:r>
            <a:r>
              <a:rPr lang="it-IT" b="1" i="1" dirty="0" smtClean="0"/>
              <a:t>non ancora</a:t>
            </a:r>
          </a:p>
          <a:p>
            <a:r>
              <a:rPr lang="it-IT" dirty="0"/>
              <a:t>L'atteggiamento che caratterizza questo tempo d’inizio sarà dunque </a:t>
            </a:r>
            <a:r>
              <a:rPr lang="it-IT" b="1" dirty="0"/>
              <a:t>l'attesa</a:t>
            </a:r>
            <a:r>
              <a:rPr lang="it-IT" dirty="0"/>
              <a:t> vigilante e operante, gioiosa, piena di </a:t>
            </a:r>
            <a:r>
              <a:rPr lang="it-IT" dirty="0" smtClean="0"/>
              <a:t>speranza.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4321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13813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Tre figure bibliche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467600" cy="4197080"/>
          </a:xfrm>
        </p:spPr>
        <p:txBody>
          <a:bodyPr/>
          <a:lstStyle/>
          <a:p>
            <a:r>
              <a:rPr lang="it-IT" dirty="0"/>
              <a:t>In questo tempo liturgico emergono tre figure bibliche che ci accompagnano nel cammino spirituale di attesa nella speranza, di abbandono nella fede, di conversione e di gioia, e sono: </a:t>
            </a:r>
            <a:endParaRPr lang="it-IT" dirty="0" smtClean="0"/>
          </a:p>
          <a:p>
            <a:r>
              <a:rPr lang="it-IT" b="1" dirty="0" smtClean="0"/>
              <a:t>il </a:t>
            </a:r>
            <a:r>
              <a:rPr lang="it-IT" b="1" dirty="0"/>
              <a:t>profeta </a:t>
            </a:r>
            <a:r>
              <a:rPr lang="it-IT" b="1" dirty="0" smtClean="0"/>
              <a:t>Isaia </a:t>
            </a:r>
          </a:p>
          <a:p>
            <a:r>
              <a:rPr lang="it-IT" b="1" dirty="0" smtClean="0"/>
              <a:t>il </a:t>
            </a:r>
            <a:r>
              <a:rPr lang="it-IT" b="1" dirty="0"/>
              <a:t>precursore del Signore, Giovanni Battista </a:t>
            </a:r>
            <a:endParaRPr lang="it-IT" b="1" dirty="0" smtClean="0"/>
          </a:p>
          <a:p>
            <a:r>
              <a:rPr lang="it-IT" b="1" dirty="0" smtClean="0"/>
              <a:t>Maria </a:t>
            </a:r>
            <a:r>
              <a:rPr lang="it-IT" b="1" dirty="0"/>
              <a:t>la donna del sì.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9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100811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Lezionario domenicale festivo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84976" cy="2404864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</a:rPr>
              <a:t>Descrizione </a:t>
            </a:r>
          </a:p>
          <a:p>
            <a:pPr lvl="0"/>
            <a:r>
              <a:rPr lang="it-IT" dirty="0" smtClean="0">
                <a:latin typeface="Book Antiqua" pitchFamily="18" charset="0"/>
              </a:rPr>
              <a:t>il numero delle letture (tre) e due canti </a:t>
            </a:r>
            <a:r>
              <a:rPr lang="it-IT" dirty="0" err="1" smtClean="0">
                <a:latin typeface="Book Antiqua" pitchFamily="18" charset="0"/>
              </a:rPr>
              <a:t>interlezionali</a:t>
            </a:r>
            <a:r>
              <a:rPr lang="it-IT" dirty="0" smtClean="0">
                <a:latin typeface="Book Antiqua" pitchFamily="18" charset="0"/>
              </a:rPr>
              <a:t> </a:t>
            </a:r>
            <a:r>
              <a:rPr lang="it-IT" sz="2000" dirty="0" smtClean="0">
                <a:solidFill>
                  <a:srgbClr val="1F9D40"/>
                </a:solidFill>
                <a:latin typeface="Book Antiqua" pitchFamily="18" charset="0"/>
              </a:rPr>
              <a:t>(OLM 66)</a:t>
            </a:r>
          </a:p>
          <a:p>
            <a:pPr lvl="0"/>
            <a:r>
              <a:rPr lang="en-US" dirty="0" err="1" smtClean="0">
                <a:latin typeface="Book Antiqua" pitchFamily="18" charset="0"/>
              </a:rPr>
              <a:t>il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ciclo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dirty="0" err="1" smtClean="0">
                <a:latin typeface="Book Antiqua" pitchFamily="18" charset="0"/>
              </a:rPr>
              <a:t>triennale</a:t>
            </a: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rgbClr val="1F9D40"/>
                </a:solidFill>
                <a:latin typeface="Book Antiqua" pitchFamily="18" charset="0"/>
              </a:rPr>
              <a:t>(OLM 65. 97) </a:t>
            </a:r>
            <a:endParaRPr lang="it-IT" sz="2000" dirty="0" smtClean="0">
              <a:solidFill>
                <a:srgbClr val="1F9D40"/>
              </a:solidFill>
              <a:latin typeface="Book Antiqua" pitchFamily="18" charset="0"/>
            </a:endParaRPr>
          </a:p>
          <a:p>
            <a:pPr lvl="0"/>
            <a:r>
              <a:rPr lang="it-IT" dirty="0" smtClean="0">
                <a:latin typeface="Book Antiqua" pitchFamily="18" charset="0"/>
              </a:rPr>
              <a:t>il rapporto tra le letture e i canti </a:t>
            </a:r>
            <a:r>
              <a:rPr lang="it-IT" sz="2000" dirty="0" smtClean="0">
                <a:solidFill>
                  <a:srgbClr val="1F9D40"/>
                </a:solidFill>
                <a:latin typeface="Book Antiqua" pitchFamily="18" charset="0"/>
              </a:rPr>
              <a:t>(OLM 66-68. 89-90)</a:t>
            </a:r>
            <a:endParaRPr lang="it-IT" dirty="0" smtClean="0">
              <a:solidFill>
                <a:srgbClr val="1F9D40"/>
              </a:solidFill>
            </a:endParaRPr>
          </a:p>
          <a:p>
            <a:pPr lvl="0">
              <a:buNone/>
            </a:pPr>
            <a:endParaRPr lang="it-IT" sz="2000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lvl="0"/>
            <a:endParaRPr lang="it-IT" sz="2000" dirty="0" smtClean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9512" y="4077072"/>
            <a:ext cx="8596064" cy="208823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l’ordine celebrativo</a:t>
            </a:r>
            <a:r>
              <a:rPr kumimoji="0" lang="it-IT" sz="2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delle letture:</a:t>
            </a: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1° 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lettura 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1° canto </a:t>
            </a:r>
            <a:r>
              <a:rPr kumimoji="0" lang="it-IT" sz="1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interl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+ 2° lettura +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2° canto </a:t>
            </a:r>
            <a:r>
              <a:rPr kumimoji="0" lang="it-IT" sz="1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interl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 vangelo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salmo responsoriale  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it-IT" sz="1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verso alleluiatico</a:t>
            </a:r>
            <a:endParaRPr kumimoji="0" lang="it-IT" sz="2000" b="0" i="0" u="none" strike="noStrike" kern="1200" cap="sm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270</TotalTime>
  <Words>469</Words>
  <Application>Microsoft Office PowerPoint</Application>
  <PresentationFormat>Presentazione su schermo (4:3)</PresentationFormat>
  <Paragraphs>165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Book Antiqua</vt:lpstr>
      <vt:lpstr>Century Schoolbook</vt:lpstr>
      <vt:lpstr>Comic Sans MS</vt:lpstr>
      <vt:lpstr>Times New Roman</vt:lpstr>
      <vt:lpstr>Wingdings</vt:lpstr>
      <vt:lpstr>Wingdings 2</vt:lpstr>
      <vt:lpstr>Loggia</vt:lpstr>
      <vt:lpstr>L’attesa nella speranza  Tempo d’Avvento</vt:lpstr>
      <vt:lpstr>www.anno bibilico di Famiglia paolina </vt:lpstr>
      <vt:lpstr>Presentazione standard di PowerPoint</vt:lpstr>
      <vt:lpstr>Caratteristiche dell’avvento:  - venuta escatologico del Signore - periodo d’inizio</vt:lpstr>
      <vt:lpstr>Cristo al suo primo avvento nell’unità della nostra natura umana portò a compimento  la promessa antica,  e ci aprì la via dell’eterna salvezza.  Verrà di nuovo  nello splendore della gloria,  e ci chiamerà a possedere  il regno promesso  che ora osiamo sperare  vigilanti nell’attesa.  (prefazio di Avvento I)   </vt:lpstr>
      <vt:lpstr>Tu ci hai nascosto il giorno e l'ora, in cui il Cristo tuo Figlio, Signore e giudice della storia, apparirà sulle nubi del cielo rivestito di potenza e di splendore. In quel giorno tremendo e glorioso passerà il mondo presente e sorgeranno cieli nuovi e terra nuova.  Ora Egli viene incontro a noi in ogni uomo e in ogni tempo, perché lo accogliamo nella fede e testimoniamo nell’amore la beata speranza del suo regno.                     (prefazio d’Avvento II)</vt:lpstr>
      <vt:lpstr>Maràna-tha! Vieni Signore Gesù</vt:lpstr>
      <vt:lpstr>Tre figure bibliche </vt:lpstr>
      <vt:lpstr>  Lezionario domenicale festivo </vt:lpstr>
      <vt:lpstr>Principi per la metodologia</vt:lpstr>
      <vt:lpstr>Chiavi di lettura</vt:lpstr>
      <vt:lpstr>Presentazione standard di PowerPoint</vt:lpstr>
      <vt:lpstr>Marco</vt:lpstr>
      <vt:lpstr>Struttura del vangelo di Mc</vt:lpstr>
      <vt:lpstr>Buon inizio dell’anno liturgico nell’attesa della sua venuta!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TEMPO DI PASQUA CICLO A Moretti Piera</dc:title>
  <dc:creator>Piera</dc:creator>
  <cp:lastModifiedBy>Sr. Piera Moretti</cp:lastModifiedBy>
  <cp:revision>114</cp:revision>
  <dcterms:created xsi:type="dcterms:W3CDTF">2014-02-07T20:46:03Z</dcterms:created>
  <dcterms:modified xsi:type="dcterms:W3CDTF">2020-11-30T14:28:18Z</dcterms:modified>
</cp:coreProperties>
</file>